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7" r:id="rId3"/>
    <p:sldId id="274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9" r:id="rId14"/>
    <p:sldId id="301" r:id="rId15"/>
    <p:sldId id="302" r:id="rId16"/>
    <p:sldId id="303" r:id="rId17"/>
    <p:sldId id="304" r:id="rId18"/>
    <p:sldId id="305" r:id="rId19"/>
    <p:sldId id="306" r:id="rId20"/>
    <p:sldId id="259" r:id="rId21"/>
    <p:sldId id="260" r:id="rId22"/>
    <p:sldId id="261" r:id="rId23"/>
    <p:sldId id="269" r:id="rId24"/>
    <p:sldId id="270" r:id="rId25"/>
    <p:sldId id="271" r:id="rId26"/>
    <p:sldId id="272" r:id="rId27"/>
    <p:sldId id="273" r:id="rId28"/>
    <p:sldId id="308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23" r:id="rId37"/>
    <p:sldId id="324" r:id="rId38"/>
    <p:sldId id="279" r:id="rId39"/>
    <p:sldId id="256" r:id="rId40"/>
    <p:sldId id="257" r:id="rId41"/>
    <p:sldId id="258" r:id="rId42"/>
    <p:sldId id="322" r:id="rId4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5571-FADE-4AC7-A888-A5995408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FD5F6-7ADE-4A89-BDE2-13C0197F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BDDA-EE8D-4744-95EE-4C3F65BA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6C34-58BC-440D-8F3B-EB9947D4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7961-2EA6-4A22-8B50-40323E79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68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A31-E54C-461D-BDE1-B6A2F436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B9FAE-98DC-4C22-836E-6FED5DC6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B7785-2220-4F6B-A97B-00412A0C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2085F-E45F-43A9-82DA-E36FDCAF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92499-8047-4F8B-ACBA-AAFC869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43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2EB2C-74A4-44C7-9420-89C01D4D1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150A-4305-4D92-8EB8-C75B6BB9A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D36-FD7E-427E-B6C3-E94344A8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D71E-B471-4A69-8EEA-CB18372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17569-6164-4B4B-B496-53163CCC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3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32A-0139-4BC7-A68C-4C7CBEC6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3E8C-78A3-40DC-A53B-31005FB7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AF02-314F-47C3-909D-48E32F6E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91F4-9C1A-41CB-A345-F7920331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6E98-2860-4C07-813F-B12C9BDA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8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A18B-C3C6-4756-916B-A63343C6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4691-5620-4F36-8FDA-D1126B9A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FDB9-E8F1-4D1E-BA28-4683FA2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E198-64FB-42F3-A020-2FEBD149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D59A-281A-4B6B-86FC-0BC09C45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6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D5F8-5FEA-4ADC-A278-766CF806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AE26-3ED5-474B-B836-C2CDD092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254F-70EA-4F83-9632-C57D3C845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EEDE-48A2-4810-855E-8D63444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114CB-E340-448D-B14C-E3D548A5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4464F-5DD2-40F2-82F5-D4A2F498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DCA2-2EEA-4ABD-965D-E35A54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37638-3F78-45FD-88B3-D68DC7F5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BB62-39F2-4A6D-8560-80ED6F44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ACE7-B43A-49D9-965C-5381521B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F9E5F-3E5B-453C-82C6-7D0F01B95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91969-605E-4551-8D5D-0861359C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D39E2-7CA9-413B-A924-A90AC65A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6C936-E2FC-4E81-9200-F6C102C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38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A3E9-4AEE-45C7-B816-D5A830B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D03CB-49DA-4117-8D9C-67A12A89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56AA-FEA5-40AB-B254-7965073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B0671-8597-42A3-AF20-EBB271D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327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A4922-1F8B-40A7-81EA-3C5FAE13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45B97-822F-497C-AA1B-4645ABF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F8963-9FB1-4527-BCFF-40ACC622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580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8779-0CBA-4D51-852E-1A42A114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8C9F-2370-4F2D-BFCC-5298B9ED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11C4-B603-4277-90E3-00A696FEB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00831-AB08-4817-9476-FDCB0943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6483-25DA-4896-8F05-CAA2D844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30E45-F018-46D4-B43E-64696E6F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186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B1E4-7907-40B8-843E-16AC903F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E4C5E-61AE-4242-961B-BA931443C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299A4-35FD-426C-8E4F-D1C9156F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6774-411F-4E54-9AAD-30A29736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FFD43-20D6-4CB9-84AD-15D6FFD6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BC0D-8ECF-4B8E-9EF7-62AEAE24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02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34FC9-26C8-4730-8EEC-46ADDE6E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1A085-DB64-477A-995A-623CB8962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B7C72-1F2B-47DF-A8F7-D228BF1E2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28F1-EB70-4115-9158-B265A2817FDF}" type="datetimeFigureOut">
              <a:rPr lang="th-TH" smtClean="0"/>
              <a:t>10/07/64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6AD7-3BF9-4699-9351-712BDDD5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19CE-B4CB-405D-ACC9-6F3D28F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3.png"/><Relationship Id="rId7" Type="http://schemas.openxmlformats.org/officeDocument/2006/relationships/image" Target="../media/image17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64.png"/><Relationship Id="rId9" Type="http://schemas.openxmlformats.org/officeDocument/2006/relationships/image" Target="../media/image17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63.png"/><Relationship Id="rId7" Type="http://schemas.openxmlformats.org/officeDocument/2006/relationships/image" Target="../media/image18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64.png"/><Relationship Id="rId9" Type="http://schemas.openxmlformats.org/officeDocument/2006/relationships/image" Target="../media/image1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63.png"/><Relationship Id="rId7" Type="http://schemas.openxmlformats.org/officeDocument/2006/relationships/image" Target="../media/image18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64.png"/><Relationship Id="rId9" Type="http://schemas.openxmlformats.org/officeDocument/2006/relationships/image" Target="../media/image1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48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7/10/2021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90765" y="44747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Electrical Engineering 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Computational Methods in </a:t>
            </a:r>
          </a:p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Power System Analysis</a:t>
            </a:r>
          </a:p>
          <a:p>
            <a:pPr algn="ctr"/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0" y="1653592"/>
            <a:ext cx="7640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Lecture-10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Solution of Simultaneous Algebraic Equations And Load Flow Studies</a:t>
            </a: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5602431" cy="611065"/>
              </a:xfrm>
              <a:prstGeom prst="rect">
                <a:avLst/>
              </a:prstGeom>
              <a:blipFill>
                <a:blip r:embed="rId2"/>
                <a:stretch>
                  <a:fillRect l="-109" t="-2000" r="-2829" b="-2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/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18B33-AA58-4039-9D73-9EABD6471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47286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/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8708C0-6AE2-4E03-A73F-83C0CC5514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44676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/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AA5C64-8307-409A-9C57-0E4398232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116" y="201119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A9E09C3-886E-4326-8B1A-302A0D0CD4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169" y="2383155"/>
            <a:ext cx="4840355" cy="2457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25" y="3166298"/>
                <a:ext cx="2740943" cy="18184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477" y="3163688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592" y="3120131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57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/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5A5C29-7627-44E6-B48B-D9BE21247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17" y="264072"/>
                <a:ext cx="2740943" cy="18184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/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D444DB4-6432-4424-BC4C-4B1ED312F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69" y="261462"/>
                <a:ext cx="1095355" cy="16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/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D0FEFFD-3816-42F5-9DD0-5E0D438F63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884" y="217905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/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Backward substitution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w = 4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z = 6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EA0888-6030-4D13-BAB0-F17B533DB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17" y="2514600"/>
                <a:ext cx="4681426" cy="4684616"/>
              </a:xfrm>
              <a:prstGeom prst="rect">
                <a:avLst/>
              </a:prstGeom>
              <a:blipFill>
                <a:blip r:embed="rId5"/>
                <a:stretch>
                  <a:fillRect l="-4557" t="-234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/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1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 = 27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𝟔𝟔</m:t>
                      </m:r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2ACC5-3C51-48A9-A4EA-BBA1895D6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606" y="2558157"/>
                <a:ext cx="4593866" cy="4401205"/>
              </a:xfrm>
              <a:prstGeom prst="rect">
                <a:avLst/>
              </a:prstGeom>
              <a:blipFill>
                <a:blip r:embed="rId6"/>
                <a:stretch>
                  <a:fillRect l="-278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2549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</p:spPr>
            <p:txBody>
              <a:bodyPr>
                <a:normAutofit fontScale="90000"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𝐌𝐀𝐓𝐋𝐀𝐁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𝐒𝐎𝐋𝐔𝐓𝐈𝐎𝐍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𝐎𝐅</m:t>
                      </m:r>
                      <m:r>
                        <a:rPr lang="en-US" b="1" i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𝑮𝑨𝑼𝑺𝑺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𝑬𝑳𝑰𝑴𝑰𝑵𝑨𝑻𝑰𝑶𝑵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𝑴𝑬𝑻𝑯𝑶𝑫</m:t>
                      </m:r>
                    </m:oMath>
                  </m:oMathPara>
                </a14:m>
                <a:endParaRPr lang="th-TH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FCD7CC9-D82B-44B7-B65B-1ED8BDBB49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756009"/>
              </a:xfrm>
              <a:blipFill>
                <a:blip r:embed="rId2"/>
                <a:stretch>
                  <a:fillRect t="-11290" b="-3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E5BAC14-D400-48B1-AA4C-A9EFDE792785}"/>
              </a:ext>
            </a:extLst>
          </p:cNvPr>
          <p:cNvSpPr txBox="1"/>
          <p:nvPr/>
        </p:nvSpPr>
        <p:spPr>
          <a:xfrm>
            <a:off x="337268" y="1359307"/>
            <a:ext cx="609467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syms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x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y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z</a:t>
            </a:r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pl-PL" sz="2400" b="0" i="0" u="none" strike="noStrike" baseline="0" dirty="0">
                <a:solidFill>
                  <a:srgbClr val="A020F0"/>
                </a:solidFill>
                <a:latin typeface="Courier New" panose="02070309020205020404" pitchFamily="49" charset="0"/>
              </a:rPr>
              <a:t>w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eqn1 = 3*x+6*y+5*z+2*w==2;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eqn2 = 2*x+5*y+2*z-3*w==3;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eqn3 = 4*x+5*y+14*z+14*w==11;</a:t>
            </a:r>
          </a:p>
          <a:p>
            <a:r>
              <a:rPr lang="pl-PL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eqn4 = 5*x+10*y+8*z+4*w==4;</a:t>
            </a:r>
          </a:p>
          <a:p>
            <a:r>
              <a:rPr lang="th-TH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sol =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solve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([eqn1, eqn2, eqn3, eqn4], [x, y, </a:t>
            </a:r>
            <a:r>
              <a:rPr lang="es-ES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z,w</a:t>
            </a:r>
            <a:r>
              <a:rPr lang="es-ES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]);</a:t>
            </a: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xSol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sol.x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sol.y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zSol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sol.z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wSol</a:t>
            </a:r>
            <a:r>
              <a:rPr lang="en-GB" sz="24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24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sol.w</a:t>
            </a:r>
            <a:endParaRPr lang="en-GB" sz="24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1564D-D7E7-405D-884B-CE189EFB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538" y="1968734"/>
            <a:ext cx="2794261" cy="31908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490323-DAA6-4D79-B3F4-7FCD9CAAD24A}"/>
              </a:ext>
            </a:extLst>
          </p:cNvPr>
          <p:cNvSpPr/>
          <p:nvPr/>
        </p:nvSpPr>
        <p:spPr>
          <a:xfrm>
            <a:off x="262393" y="1359307"/>
            <a:ext cx="6241774" cy="486656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585204-151F-4E94-AD64-4D7924465315}"/>
              </a:ext>
            </a:extLst>
          </p:cNvPr>
          <p:cNvSpPr/>
          <p:nvPr/>
        </p:nvSpPr>
        <p:spPr>
          <a:xfrm>
            <a:off x="6579042" y="1359307"/>
            <a:ext cx="4149898" cy="48665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90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2463816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2373663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020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52" y="3011651"/>
                <a:ext cx="2218108" cy="113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269" y="2991409"/>
                <a:ext cx="1095355" cy="12289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𝐽𝑜𝑟𝑑𝑎𝑛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7931210" cy="430887"/>
              </a:xfrm>
              <a:prstGeom prst="rect">
                <a:avLst/>
              </a:prstGeom>
              <a:blipFill>
                <a:blip r:embed="rId6"/>
                <a:stretch>
                  <a:fillRect t="-9859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</m:t>
                    </m:r>
                  </m:oMath>
                </a14:m>
                <a:r>
                  <a:rPr lang="en-US" dirty="0"/>
                  <a:t> R2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28" y="4527758"/>
                <a:ext cx="2663421" cy="430887"/>
              </a:xfrm>
              <a:prstGeom prst="rect">
                <a:avLst/>
              </a:prstGeom>
              <a:blipFill>
                <a:blip r:embed="rId7"/>
                <a:stretch>
                  <a:fillRect l="-6407" t="-34286" r="-6865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93" y="5003401"/>
                <a:ext cx="1950406" cy="11365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082" y="4958645"/>
                <a:ext cx="1095355" cy="12689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E7531EA-9EFF-4D63-B721-3781530149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4583" y="3790701"/>
            <a:ext cx="40290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6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/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F581E1-23E6-4FC2-B3D6-E8D04E80C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44" y="280326"/>
                <a:ext cx="1950406" cy="11365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/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E2E1D7C-3BE5-402D-898E-0D8C2F3B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33" y="235570"/>
                <a:ext cx="1095355" cy="12689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5D327B95-3D7A-41F2-84E7-68435DAC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655" y="1695450"/>
            <a:ext cx="4057650" cy="17335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527171" cy="430887"/>
              </a:xfrm>
              <a:prstGeom prst="rect">
                <a:avLst/>
              </a:prstGeom>
              <a:blipFill>
                <a:blip r:embed="rId5"/>
                <a:stretch>
                  <a:fillRect l="-1961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/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F849E2D-0E24-49C5-ABF0-8D26AA3DB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182" y="2449448"/>
                <a:ext cx="2218108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/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3298EB-82E2-4538-A4B9-A384E5FB0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807" y="2384686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3531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𝐴𝑑𝑑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5211363" cy="430887"/>
              </a:xfrm>
              <a:prstGeom prst="rect">
                <a:avLst/>
              </a:prstGeom>
              <a:blipFill>
                <a:blip r:embed="rId2"/>
                <a:stretch>
                  <a:fillRect l="-2456" t="-33803" r="-3041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/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3D23E6-9734-4216-BC4D-BC7AB9D0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286694"/>
                <a:ext cx="2218108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/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51DE10-B6C2-4B2A-9A09-039C3AEB8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70" y="22193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D693C84-4455-4085-B27F-4E9B9B188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348" y="1761534"/>
            <a:ext cx="4029075" cy="196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/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880581-0912-4FBD-BBBC-276F098BF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40" y="237921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/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56FF6B1-EEDC-4DB3-A82B-AF8FD458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230" y="231445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317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3R1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054414" cy="430887"/>
              </a:xfrm>
              <a:prstGeom prst="rect">
                <a:avLst/>
              </a:prstGeom>
              <a:blipFill>
                <a:blip r:embed="rId2"/>
                <a:stretch>
                  <a:fillRect l="-3625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/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410F7F4-C4EB-4E1A-8DD3-F9EF697FB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7" y="216458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/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E21C600-59C3-493A-B779-0E793414E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77" y="151696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BA4687-59AA-4496-B514-B733CB65F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054" y="1919950"/>
            <a:ext cx="3819525" cy="1952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/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9AE2E5-A2C8-43A3-9DA3-03D810849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28" y="2404392"/>
                <a:ext cx="1950406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/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8BBC47-CE04-4100-8AE6-B97943FF1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18" y="2339630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349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Add R2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4638706" cy="430887"/>
              </a:xfrm>
              <a:prstGeom prst="rect">
                <a:avLst/>
              </a:prstGeom>
              <a:blipFill>
                <a:blip r:embed="rId2"/>
                <a:stretch>
                  <a:fillRect l="-4731" t="-33803" r="-3548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/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0DA3EE-4BBD-4A4D-9835-1C034052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25734"/>
                <a:ext cx="1950406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/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4EAF21-0200-4593-8A80-674409AF0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160972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/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E6724C-98D8-49B6-BFCD-DFF7768C7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9" y="2588634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/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4A37E9-BA26-4DB7-8027-AC41CBDEF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59" y="2523872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394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Subtract 2R1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761534"/>
                <a:ext cx="6126549" cy="430887"/>
              </a:xfrm>
              <a:prstGeom prst="rect">
                <a:avLst/>
              </a:prstGeom>
              <a:blipFill>
                <a:blip r:embed="rId2"/>
                <a:stretch>
                  <a:fillRect l="-3582" t="-33803" b="-3943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C4386DB-0DB0-4BF5-9759-62B4D5F9E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66" y="2296327"/>
            <a:ext cx="383857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/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C5FAB-4A8D-4932-8090-CC602FA9C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56" y="235048"/>
                <a:ext cx="1839799" cy="113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/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A3D811-93ED-40C3-A658-66CABA56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946" y="170286"/>
                <a:ext cx="1095355" cy="12689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96C7C15-C390-4D95-A96E-0A577BD42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E5835A-64D9-4E72-9A96-1C455E20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137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/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9D7517-549F-4FA8-A803-0341CC850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32" y="1449024"/>
                <a:ext cx="3240072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/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2B6E0E-7B24-4A97-9633-16535C544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45" y="187339"/>
                <a:ext cx="1839799" cy="113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/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8B7879-1323-4133-8AC8-AA8BF96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635" y="122577"/>
                <a:ext cx="1095355" cy="12689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/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BDB9D04-C647-49A4-89A4-BE01E62788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6" y="2445510"/>
                <a:ext cx="1839799" cy="113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/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AEA888-46FF-4D02-9604-F3216F333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216" y="2380748"/>
                <a:ext cx="1095355" cy="12689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/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th-TH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C329871-4B32-4D87-9EBA-FE7329EB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97" y="4106085"/>
                <a:ext cx="4767992" cy="430887"/>
              </a:xfrm>
              <a:prstGeom prst="rect">
                <a:avLst/>
              </a:prstGeom>
              <a:blipFill>
                <a:blip r:embed="rId7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/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i="1" dirty="0">
                    <a:solidFill>
                      <a:srgbClr val="002060"/>
                    </a:solidFill>
                  </a:rPr>
                  <a:t>Check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6 -1 +2 =7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7=7</a:t>
                </a:r>
                <a:r>
                  <a:rPr lang="en-US" b="0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6 +1 -4 = 3 3=3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m:rPr>
                        <m:nor/>
                      </m:rPr>
                      <a:rPr lang="en-US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2*6 -1 -2 = 9</a:t>
                </a:r>
                <a:r>
                  <a:rPr lang="en-US" i="1" dirty="0">
                    <a:latin typeface="Cambria Math" panose="02040503050406030204" pitchFamily="18" charset="0"/>
                    <a:sym typeface="Symbol" panose="05050102010706020507" pitchFamily="18" charset="2"/>
                  </a:rPr>
                  <a:t> 9 = 9</a:t>
                </a:r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16E00B-0FA0-404B-92A1-9EE97B00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036" y="1705451"/>
                <a:ext cx="6000040" cy="1723549"/>
              </a:xfrm>
              <a:prstGeom prst="rect">
                <a:avLst/>
              </a:prstGeom>
              <a:blipFill>
                <a:blip r:embed="rId8"/>
                <a:stretch>
                  <a:fillRect l="-3557" t="-6007" r="-2642" b="-1130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682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BEC9-DC49-412D-B625-49C0C13D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Methods to Solve Solution of Simultaneous Algebraic Equations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EE661F-D6FC-440A-BE27-4BDA5C27AEEE}"/>
              </a:ext>
            </a:extLst>
          </p:cNvPr>
          <p:cNvSpPr txBox="1"/>
          <p:nvPr/>
        </p:nvSpPr>
        <p:spPr>
          <a:xfrm>
            <a:off x="1542554" y="2104689"/>
            <a:ext cx="9326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Direct Method                                                 Iterative Method</a:t>
            </a:r>
            <a:endParaRPr lang="th-TH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71DB38-FD84-4074-A151-911A1AD4D2CC}"/>
              </a:ext>
            </a:extLst>
          </p:cNvPr>
          <p:cNvCxnSpPr/>
          <p:nvPr/>
        </p:nvCxnSpPr>
        <p:spPr>
          <a:xfrm>
            <a:off x="2417196" y="2562308"/>
            <a:ext cx="0" cy="6579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B89E58-E856-42AA-9911-7D2427DB2E1F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34364" y="2490899"/>
            <a:ext cx="1682511" cy="129392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58F0B5B-BF57-4AB4-8299-85E9E3ABB5FF}"/>
              </a:ext>
            </a:extLst>
          </p:cNvPr>
          <p:cNvSpPr/>
          <p:nvPr/>
        </p:nvSpPr>
        <p:spPr>
          <a:xfrm>
            <a:off x="231513" y="4389120"/>
            <a:ext cx="3354517" cy="24688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Gaussian Elimination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Gauss-Jordan Method</a:t>
            </a:r>
            <a:endParaRPr lang="th-TH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0758E4-F443-46AF-9D6A-C61C5EED7B68}"/>
              </a:ext>
            </a:extLst>
          </p:cNvPr>
          <p:cNvSpPr/>
          <p:nvPr/>
        </p:nvSpPr>
        <p:spPr>
          <a:xfrm>
            <a:off x="3586030" y="4444902"/>
            <a:ext cx="3354517" cy="2468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sz="2000" dirty="0"/>
              <a:t>Crout’s Reduction Method</a:t>
            </a:r>
          </a:p>
          <a:p>
            <a:pPr marL="457200" indent="-457200" algn="ctr">
              <a:buAutoNum type="arabicPeriod"/>
            </a:pPr>
            <a:r>
              <a:rPr lang="en-US" sz="2000" dirty="0"/>
              <a:t>Cholesky’s Reduction Method</a:t>
            </a:r>
            <a:endParaRPr lang="th-TH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79E141-8801-4101-A84F-4DB62E061BB6}"/>
              </a:ext>
            </a:extLst>
          </p:cNvPr>
          <p:cNvSpPr txBox="1"/>
          <p:nvPr/>
        </p:nvSpPr>
        <p:spPr>
          <a:xfrm>
            <a:off x="154308" y="3576399"/>
            <a:ext cx="5764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Elimination                Decomposition     </a:t>
            </a:r>
            <a:endParaRPr lang="th-TH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9FC0B6-3A0D-43DB-AA22-F6CD7390F0F5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49392" y="4004868"/>
            <a:ext cx="859380" cy="38425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4091DA-AA37-49CF-BCEB-B3DE7828E9C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261322" y="4052244"/>
            <a:ext cx="1001967" cy="3926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CCB28-020E-4C7E-9D1E-6E8DDEBBAA08}"/>
              </a:ext>
            </a:extLst>
          </p:cNvPr>
          <p:cNvSpPr/>
          <p:nvPr/>
        </p:nvSpPr>
        <p:spPr>
          <a:xfrm>
            <a:off x="95407" y="3208227"/>
            <a:ext cx="5604173" cy="8010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3B0E81-8BC0-4BFE-984F-C235C719948F}"/>
              </a:ext>
            </a:extLst>
          </p:cNvPr>
          <p:cNvSpPr/>
          <p:nvPr/>
        </p:nvSpPr>
        <p:spPr>
          <a:xfrm>
            <a:off x="6661069" y="3784819"/>
            <a:ext cx="1546589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Jacobi’s 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C1E2B4-00A5-4B6B-93A6-B0A06E47BFE1}"/>
              </a:ext>
            </a:extLst>
          </p:cNvPr>
          <p:cNvSpPr/>
          <p:nvPr/>
        </p:nvSpPr>
        <p:spPr>
          <a:xfrm>
            <a:off x="8271121" y="3784819"/>
            <a:ext cx="1848398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Gauss-Seidel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3CD0904-A062-4E62-8BFF-2D58D9EF8D36}"/>
              </a:ext>
            </a:extLst>
          </p:cNvPr>
          <p:cNvSpPr/>
          <p:nvPr/>
        </p:nvSpPr>
        <p:spPr>
          <a:xfrm>
            <a:off x="10338517" y="3717563"/>
            <a:ext cx="1853483" cy="149346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Relaxation</a:t>
            </a:r>
          </a:p>
          <a:p>
            <a:pPr algn="ctr"/>
            <a:r>
              <a:rPr lang="en-US" sz="2000" dirty="0"/>
              <a:t>Method</a:t>
            </a:r>
            <a:endParaRPr lang="th-TH" sz="20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4EE768E-A629-41EB-88CF-419CB3CA1AD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180338" y="2496710"/>
            <a:ext cx="14982" cy="128810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8AB99B-ADEA-4584-B44C-13F0C2B88DC7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9195320" y="2496710"/>
            <a:ext cx="2069939" cy="12208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4279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653C47-D28F-4F07-8241-F2D899CAD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9" y="155856"/>
            <a:ext cx="6118801" cy="1653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70AB0-F143-440E-9A5E-7D0AC410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" y="1878196"/>
            <a:ext cx="5781675" cy="1752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EC9875-1052-4BC8-9FFE-6B6224073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99" y="3630796"/>
            <a:ext cx="5034974" cy="15031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742F9F-EDC1-46F2-9426-32B49D802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69" y="5272973"/>
            <a:ext cx="4923034" cy="15850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FD13C0-475B-48A3-897E-EA768E78D1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1907" y="429045"/>
            <a:ext cx="5800093" cy="222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5C8109-D123-418F-8FBF-A8F63A446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2700" y="2686470"/>
            <a:ext cx="582930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4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7E3B0-3CFF-4066-8295-ED08FC75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9" y="197749"/>
            <a:ext cx="10220325" cy="2594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D0211-9B1A-4DE0-B424-E660A1E8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7" y="3050696"/>
            <a:ext cx="9505950" cy="380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FD36B-A913-49F8-937C-13AF6C0E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8" y="332026"/>
            <a:ext cx="8467725" cy="2228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04928-53A8-4AEA-947E-1D3CADAC3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92" y="2848395"/>
            <a:ext cx="10306050" cy="38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7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6FF3D-5EE9-4005-BAA2-5A61632A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3" y="307497"/>
            <a:ext cx="6331137" cy="570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8D42-3E3A-42D6-B125-0964D30D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21" y="2815214"/>
            <a:ext cx="5148979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85538-5467-4D9F-94FC-DDB3AAB3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29471"/>
            <a:ext cx="5886450" cy="6291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1EEB8-E776-4F1C-88F7-872B2A65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442" y="681037"/>
            <a:ext cx="27717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C20EE-A6B2-44B7-836D-FD6CD175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42" y="1158593"/>
            <a:ext cx="31146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FF86-93C9-42FF-AA9A-7B66A2CA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31" y="1757445"/>
            <a:ext cx="36861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F39B9-5D2D-4591-9277-005781D4F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174" y="2271415"/>
            <a:ext cx="3528043" cy="5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9B420-5960-4B76-9CBE-639E66F8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" y="2403335"/>
            <a:ext cx="6753515" cy="426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D12E5-D050-4A98-AB50-5B01F51A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" y="384372"/>
            <a:ext cx="6972300" cy="185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9112-80CF-46C0-BA92-5ADA87EE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33" y="305391"/>
            <a:ext cx="4542619" cy="96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7276C-6603-4768-B241-A2C6C2E5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904" y="1312933"/>
            <a:ext cx="5006332" cy="144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41594-4DA6-4E0A-9BBF-2939020A2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04" y="2801867"/>
            <a:ext cx="4750547" cy="3979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B78E7C-A332-4415-BC82-D595A49547D4}"/>
              </a:ext>
            </a:extLst>
          </p:cNvPr>
          <p:cNvSpPr/>
          <p:nvPr/>
        </p:nvSpPr>
        <p:spPr>
          <a:xfrm>
            <a:off x="111443" y="190163"/>
            <a:ext cx="6629222" cy="6477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7FB0D-875D-46D1-8508-9245DB919D4F}"/>
              </a:ext>
            </a:extLst>
          </p:cNvPr>
          <p:cNvSpPr/>
          <p:nvPr/>
        </p:nvSpPr>
        <p:spPr>
          <a:xfrm>
            <a:off x="6740665" y="190163"/>
            <a:ext cx="5339892" cy="65913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712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64E5-27DA-474B-B46B-30BDC1D8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" y="493615"/>
            <a:ext cx="5065432" cy="612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E7B33-FB69-4585-9F2E-DDCA6EEA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13" y="344318"/>
            <a:ext cx="3648119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94C29-E563-4E1A-85A9-39E0BE32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8" y="3068907"/>
            <a:ext cx="3752222" cy="370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E0B45-80F0-49B3-8E67-FA642D147D06}"/>
              </a:ext>
            </a:extLst>
          </p:cNvPr>
          <p:cNvSpPr/>
          <p:nvPr/>
        </p:nvSpPr>
        <p:spPr>
          <a:xfrm>
            <a:off x="282454" y="299404"/>
            <a:ext cx="5123025" cy="6449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D5D9D2-1807-4C34-BCC2-5EE4A7BB2337}"/>
              </a:ext>
            </a:extLst>
          </p:cNvPr>
          <p:cNvSpPr/>
          <p:nvPr/>
        </p:nvSpPr>
        <p:spPr>
          <a:xfrm>
            <a:off x="5681413" y="88609"/>
            <a:ext cx="3472130" cy="27245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0ABA-51D1-4016-9900-B74AEB8E2634}"/>
              </a:ext>
            </a:extLst>
          </p:cNvPr>
          <p:cNvSpPr/>
          <p:nvPr/>
        </p:nvSpPr>
        <p:spPr>
          <a:xfrm>
            <a:off x="7800324" y="2961684"/>
            <a:ext cx="4109221" cy="38077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6189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BB2FD-A9CC-4128-B56B-89D090BE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6" y="254899"/>
            <a:ext cx="4467225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BC31B-FBBA-43AC-88F7-B474C4C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58" y="165886"/>
            <a:ext cx="3383280" cy="4194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8D460-2C15-4268-87E8-A1CC70A9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320" y="11592"/>
            <a:ext cx="3108960" cy="4038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4B44E-AE48-4BF2-B65A-7DACEF03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01" y="4050468"/>
            <a:ext cx="3133830" cy="2516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5D2997-BA8C-48BD-9481-65CE6986706C}"/>
              </a:ext>
            </a:extLst>
          </p:cNvPr>
          <p:cNvSpPr/>
          <p:nvPr/>
        </p:nvSpPr>
        <p:spPr>
          <a:xfrm>
            <a:off x="215156" y="165886"/>
            <a:ext cx="4467225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8BA99-75F0-48F2-A003-92F1B75B8AD6}"/>
              </a:ext>
            </a:extLst>
          </p:cNvPr>
          <p:cNvSpPr/>
          <p:nvPr/>
        </p:nvSpPr>
        <p:spPr>
          <a:xfrm>
            <a:off x="4785809" y="137160"/>
            <a:ext cx="3472130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FDFE6-93C5-47BB-A550-4C45C07D6C8D}"/>
              </a:ext>
            </a:extLst>
          </p:cNvPr>
          <p:cNvSpPr/>
          <p:nvPr/>
        </p:nvSpPr>
        <p:spPr>
          <a:xfrm>
            <a:off x="8474640" y="11592"/>
            <a:ext cx="3472130" cy="6664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4736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19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C38B0-7739-40EC-BECA-B0B59CFB0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3180358" cy="129266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𝐽𝑎𝑐𝑜𝑏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𝐼𝑡𝑒𝑟𝑎𝑡𝑖𝑜𝑛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AE770F-C645-4FBB-B16C-865D5648C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426025" cy="430887"/>
              </a:xfrm>
              <a:prstGeom prst="rect">
                <a:avLst/>
              </a:prstGeom>
              <a:blipFill>
                <a:blip r:embed="rId3"/>
                <a:stretch>
                  <a:fillRect l="-1013" t="-9859" r="-507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2596100"/>
                <a:ext cx="3499741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3FDDC03-916D-4D02-ABA7-F7AA8946C7A2}"/>
              </a:ext>
            </a:extLst>
          </p:cNvPr>
          <p:cNvSpPr txBox="1"/>
          <p:nvPr/>
        </p:nvSpPr>
        <p:spPr>
          <a:xfrm>
            <a:off x="4595855" y="938253"/>
            <a:ext cx="7417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observed in equations all diagonal values are greater than other variables in same row, than Jacobi’s applicable to solve system of linear equations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3702656"/>
                <a:ext cx="3541418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4809212"/>
                <a:ext cx="3619965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5353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1" y="115293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1043239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1992359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3373005"/>
                <a:ext cx="8745406" cy="430887"/>
              </a:xfrm>
              <a:prstGeom prst="rect">
                <a:avLst/>
              </a:prstGeom>
              <a:blipFill>
                <a:blip r:embed="rId5"/>
                <a:stretch>
                  <a:fillRect l="-976" t="-4225" r="-97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𝑭𝒊𝒓𝒔𝒕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2849785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5" y="3696270"/>
                <a:ext cx="5713359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95</m:t>
                    </m:r>
                  </m:oMath>
                </a14:m>
                <a:r>
                  <a:rPr lang="en-GB" b="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98" y="4645524"/>
                <a:ext cx="6360844" cy="61196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88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15" y="5410035"/>
                <a:ext cx="642066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66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/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040446E-9168-4A3C-A621-968F782F8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49" y="807534"/>
                <a:ext cx="4437240" cy="17235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/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𝐶𝑜𝑛𝑣𝑒𝑟𝑡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𝐹𝑜𝑟𝑚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7AA8CE3-34F2-4039-9387-BE7E35BEA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3053122"/>
                <a:ext cx="5975418" cy="430887"/>
              </a:xfrm>
              <a:prstGeom prst="rect">
                <a:avLst/>
              </a:prstGeom>
              <a:blipFill>
                <a:blip r:embed="rId3"/>
                <a:stretch>
                  <a:fillRect l="-1122" t="-5634" r="-918" b="-2112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88" y="3790791"/>
                <a:ext cx="2921954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629" y="3790791"/>
                <a:ext cx="1112250" cy="1679755"/>
              </a:xfrm>
              <a:prstGeom prst="rect">
                <a:avLst/>
              </a:prstGeom>
              <a:blipFill>
                <a:blip r:embed="rId5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219" y="3790791"/>
                <a:ext cx="1095355" cy="16797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/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𝐸𝑞𝑢𝑎𝑡𝑖𝑜𝑛𝑠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𝐺𝑎𝑢𝑠𝑠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𝐸𝑙𝑖𝑚𝑖𝑛𝑎𝑡𝑖𝑜𝑛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𝑀𝑒𝑡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𝑜𝑑</m:t>
                      </m:r>
                    </m:oMath>
                  </m:oMathPara>
                </a14:m>
                <a:endParaRPr lang="th-TH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32BACB-D63E-4BF8-94E0-CA4432C4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82" y="219568"/>
                <a:ext cx="8535542" cy="430887"/>
              </a:xfrm>
              <a:prstGeom prst="rect">
                <a:avLst/>
              </a:prstGeom>
              <a:blipFill>
                <a:blip r:embed="rId7"/>
                <a:stretch>
                  <a:fillRect l="-1000" t="-9859" r="-500" b="-2253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 R1</a:t>
                </a:r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46" y="5959457"/>
                <a:ext cx="5930854" cy="430887"/>
              </a:xfrm>
              <a:prstGeom prst="rect">
                <a:avLst/>
              </a:prstGeom>
              <a:blipFill>
                <a:blip r:embed="rId8"/>
                <a:stretch>
                  <a:fillRect l="-2158" t="-34286" r="-3392" b="-414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3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88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5872185" cy="430887"/>
              </a:xfrm>
              <a:prstGeom prst="rect">
                <a:avLst/>
              </a:prstGeom>
              <a:blipFill>
                <a:blip r:embed="rId5"/>
                <a:stretch>
                  <a:fillRect l="-1038" t="-4225" r="-1038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𝑺𝒆𝒄𝒐𝒏𝒅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221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0147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39572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88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962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645330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964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6506718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64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0147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964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6890861" cy="430887"/>
              </a:xfrm>
              <a:prstGeom prst="rect">
                <a:avLst/>
              </a:prstGeom>
              <a:blipFill>
                <a:blip r:embed="rId5"/>
                <a:stretch>
                  <a:fillRect l="-796" t="-4225" r="-796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𝑻𝒉𝒊𝒓𝒅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339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0075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6992042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0147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9931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447167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0147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962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9891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500579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658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0075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9931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9891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88405" cy="430887"/>
              </a:xfrm>
              <a:prstGeom prst="rect">
                <a:avLst/>
              </a:prstGeom>
              <a:blipFill>
                <a:blip r:embed="rId5"/>
                <a:stretch>
                  <a:fillRect l="-753" t="-4225" r="-669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𝑭𝒐𝒖𝒓𝒕𝒉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9931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0016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282506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9891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9976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745004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0075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9931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9974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898123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23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9976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9974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273081" cy="430887"/>
              </a:xfrm>
              <a:prstGeom prst="rect">
                <a:avLst/>
              </a:prstGeom>
              <a:blipFill>
                <a:blip r:embed="rId5"/>
                <a:stretch>
                  <a:fillRect l="-754" t="-4225" r="-671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𝑭𝒊𝒇𝒕𝒉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9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0005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19081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9994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7645939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0016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9976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9980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7699351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822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/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36C926-9B7D-4096-B128-F775DAE0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5778"/>
                <a:ext cx="3499741" cy="8094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/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4A1C7-CA6B-405B-8FE9-E7C64570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1138655"/>
                <a:ext cx="3541418" cy="809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/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3DE378-BBD1-4F37-B55F-97329470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290" y="2040333"/>
                <a:ext cx="3619965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/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0005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9994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9980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3BB32DD-E86F-4B76-B89B-C5F47AA0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923211"/>
                <a:ext cx="7366953" cy="430887"/>
              </a:xfrm>
              <a:prstGeom prst="rect">
                <a:avLst/>
              </a:prstGeom>
              <a:blipFill>
                <a:blip r:embed="rId5"/>
                <a:stretch>
                  <a:fillRect l="-745" t="-4225" r="-662" b="-1408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𝑺𝒊𝒙𝒕𝒉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𝑰𝒕𝒆𝒓𝒂𝒕𝒊𝒐𝒏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6"/>
                <a:stretch>
                  <a:fillRect r="-2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/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9994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0002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075A34-C9CC-4AC5-966B-87AF096C7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1597362"/>
                <a:ext cx="7856831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/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9980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9996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E6E664-C9E0-4FCC-B09E-608051DCA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2770104"/>
                <a:ext cx="8311955" cy="809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/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0005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9994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9998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B3B115-4A6D-467B-8EF3-FE5153A2E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1" y="3942846"/>
                <a:ext cx="8365367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/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𝑒𝑟𝑒𝑓𝑜𝑟𝑒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𝑖𝑡𝑒𝑟𝑎𝑡𝑖𝑜𝑛𝑠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D375E2-095D-45B4-87D9-055B5408B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8" y="4757667"/>
                <a:ext cx="6094674" cy="523220"/>
              </a:xfrm>
              <a:prstGeom prst="rect">
                <a:avLst/>
              </a:prstGeom>
              <a:blipFill>
                <a:blip r:embed="rId10"/>
                <a:stretch>
                  <a:fillRect r="-548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5" y="5411569"/>
                <a:ext cx="2908189" cy="523220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840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/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𝑪𝑯𝑬𝑪𝑲𝑰𝑵𝑮</m:t>
                      </m:r>
                    </m:oMath>
                  </m:oMathPara>
                </a14:m>
                <a:endParaRPr lang="en-US" b="1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F25091-37C4-414E-9C47-0CD253979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74" y="115778"/>
                <a:ext cx="2693504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/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𝑷𝒖𝒕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8EC316-4735-462A-A95C-19CE059D0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6" y="797519"/>
                <a:ext cx="3800510" cy="523220"/>
              </a:xfrm>
              <a:prstGeom prst="rect">
                <a:avLst/>
              </a:prstGeom>
              <a:blipFill>
                <a:blip r:embed="rId3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/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18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b="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18 = 18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19=19 </a:t>
                </a:r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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22 = 22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757A0C-DEE8-4A3C-A110-80870A4AF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00" y="1578302"/>
                <a:ext cx="9340827" cy="1723549"/>
              </a:xfrm>
              <a:prstGeom prst="rect">
                <a:avLst/>
              </a:prstGeom>
              <a:blipFill>
                <a:blip r:embed="rId4"/>
                <a:stretch>
                  <a:fillRect t="-6360" r="-130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9460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B500-735B-4547-B8D8-52EA68D6E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84" y="102732"/>
            <a:ext cx="10515600" cy="54128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Gauss </a:t>
            </a:r>
            <a:r>
              <a:rPr lang="en-US" b="1" dirty="0" err="1">
                <a:solidFill>
                  <a:srgbClr val="C00000"/>
                </a:solidFill>
              </a:rPr>
              <a:t>Seidal</a:t>
            </a:r>
            <a:r>
              <a:rPr lang="en-US" b="1" dirty="0">
                <a:solidFill>
                  <a:srgbClr val="C00000"/>
                </a:solidFill>
              </a:rPr>
              <a:t> Method</a:t>
            </a:r>
            <a:endParaRPr lang="th-TH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/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𝑪𝒐𝒏𝒔𝒊𝒅𝒆𝒓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𝒇𝒐𝒍𝒍𝒐𝒘𝒊𝒏𝒈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𝒔𝒚𝒔𝒕𝒆𝒎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𝒍𝒊𝒏𝒆𝒂𝒓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𝒆𝒒𝒖𝒂𝒕𝒊𝒐𝒏𝒔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𝒖𝒔𝒊𝒏𝒈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𝑮𝒂𝒖𝒔𝒔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𝑺𝒆𝒊𝒅𝒂𝒍</m:t>
                      </m:r>
                      <m:r>
                        <a:rPr lang="en-US" sz="24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𝑴𝒆𝒕𝒉𝒐𝒅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to solve next  iteration</a:t>
                </a:r>
                <a:endParaRPr lang="th-TH" sz="2400" b="1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70A0CB-0433-4971-BA2E-811EE3554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07092"/>
                <a:ext cx="11585050" cy="738664"/>
              </a:xfrm>
              <a:prstGeom prst="rect">
                <a:avLst/>
              </a:prstGeom>
              <a:blipFill>
                <a:blip r:embed="rId2"/>
                <a:stretch>
                  <a:fillRect l="-947" b="-206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/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4137560-CF73-428F-935C-CDDA2FC4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58" y="1275240"/>
                <a:ext cx="3173689" cy="430887"/>
              </a:xfrm>
              <a:prstGeom prst="rect">
                <a:avLst/>
              </a:prstGeom>
              <a:blipFill>
                <a:blip r:embed="rId3"/>
                <a:stretch>
                  <a:fillRect l="-3839" t="-1408" r="-2495" b="-422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/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7160ED-59E4-44D6-8F6A-060452D78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1839706"/>
                <a:ext cx="47151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/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endParaRPr lang="th-T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F6A600-CAA1-45E0-B5F9-65AF6A9D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3" y="2452804"/>
                <a:ext cx="5136543" cy="523220"/>
              </a:xfrm>
              <a:prstGeom prst="rect">
                <a:avLst/>
              </a:prstGeom>
              <a:blipFill>
                <a:blip r:embed="rId5"/>
                <a:stretch>
                  <a:fillRect l="-59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/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9CE415-7E08-476B-8D93-B73DACC06C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114" y="3569974"/>
                <a:ext cx="6186114" cy="523220"/>
              </a:xfrm>
              <a:prstGeom prst="rect">
                <a:avLst/>
              </a:prstGeom>
              <a:blipFill>
                <a:blip r:embed="rId6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/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𝑺𝑶𝑳𝑼𝑻𝑰𝑶𝑵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C110E3-E30E-44CD-ADBB-90C472F30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141988"/>
                <a:ext cx="2077278" cy="523220"/>
              </a:xfrm>
              <a:prstGeom prst="rect">
                <a:avLst/>
              </a:prstGeom>
              <a:blipFill>
                <a:blip r:embed="rId7"/>
                <a:stretch>
                  <a:fillRect l="-147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/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5BC856-1476-4145-B175-39EC994D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4361623"/>
                <a:ext cx="5584466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/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9D0D9F-F72B-4CA6-A862-64E5C8C6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87" y="5814112"/>
                <a:ext cx="5769997" cy="9105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/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B8BF93-B81C-4244-A4F6-D77BAA62B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4" y="4512688"/>
                <a:ext cx="496360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/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550528-4786-493B-927E-77AE8A8D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4" y="2966674"/>
                <a:ext cx="373413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/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362756E-6C2F-4DE2-ACB7-2774D4A36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584" y="5665868"/>
                <a:ext cx="5584466" cy="90178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14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/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54B7CA-2ED2-4238-A9C0-B8BB204D0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639" y="1071804"/>
                <a:ext cx="4963602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/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2B701A-CA3D-4FA1-9505-A0CB0388A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3" y="60959"/>
                <a:ext cx="4963602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/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…..(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A26843-F93C-4793-9690-2C24FA693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461" y="172840"/>
                <a:ext cx="4517003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24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67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12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5752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96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5752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384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29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 −(−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sz="1400" b="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56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29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8</m:t>
                                        </m:r>
                                      </m:den>
                                    </m:f>
                                  </m:num>
                                  <m:den>
                                    <m:f>
                                      <m:fPr>
                                        <m:ctrlP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den>
                                    </m:f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85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7">
                <a:extLst>
                  <a:ext uri="{FF2B5EF4-FFF2-40B4-BE49-F238E27FC236}">
                    <a16:creationId xmlns:a16="http://schemas.microsoft.com/office/drawing/2014/main" id="{15840219-BFF3-44C3-ADD4-EE8C305A71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2268739"/>
                  </p:ext>
                </p:extLst>
              </p:nvPr>
            </p:nvGraphicFramePr>
            <p:xfrm>
              <a:off x="330421" y="2082649"/>
              <a:ext cx="11365949" cy="542086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739">
                      <a:extLst>
                        <a:ext uri="{9D8B030D-6E8A-4147-A177-3AD203B41FA5}">
                          <a16:colId xmlns:a16="http://schemas.microsoft.com/office/drawing/2014/main" val="1199817977"/>
                        </a:ext>
                      </a:extLst>
                    </a:gridCol>
                    <a:gridCol w="818984">
                      <a:extLst>
                        <a:ext uri="{9D8B030D-6E8A-4147-A177-3AD203B41FA5}">
                          <a16:colId xmlns:a16="http://schemas.microsoft.com/office/drawing/2014/main" val="302772162"/>
                        </a:ext>
                      </a:extLst>
                    </a:gridCol>
                    <a:gridCol w="3315694">
                      <a:extLst>
                        <a:ext uri="{9D8B030D-6E8A-4147-A177-3AD203B41FA5}">
                          <a16:colId xmlns:a16="http://schemas.microsoft.com/office/drawing/2014/main" val="1917239180"/>
                        </a:ext>
                      </a:extLst>
                    </a:gridCol>
                    <a:gridCol w="2449002">
                      <a:extLst>
                        <a:ext uri="{9D8B030D-6E8A-4147-A177-3AD203B41FA5}">
                          <a16:colId xmlns:a16="http://schemas.microsoft.com/office/drawing/2014/main" val="4006828736"/>
                        </a:ext>
                      </a:extLst>
                    </a:gridCol>
                    <a:gridCol w="3832530">
                      <a:extLst>
                        <a:ext uri="{9D8B030D-6E8A-4147-A177-3AD203B41FA5}">
                          <a16:colId xmlns:a16="http://schemas.microsoft.com/office/drawing/2014/main" val="2368611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1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2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3</a:t>
                          </a:r>
                          <a:endParaRPr lang="th-TH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th-TH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137068"/>
                      </a:ext>
                    </a:extLst>
                  </a:tr>
                  <a:tr h="2435987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7250" r="-109807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7250" r="-190257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207711" t="-17250" r="-157463" b="-107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196661" t="-17250" r="-636" b="-107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479575"/>
                      </a:ext>
                    </a:extLst>
                  </a:tr>
                  <a:tr h="492252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579012" r="-109807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579012" r="-190257" b="-432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87870633"/>
                      </a:ext>
                    </a:extLst>
                  </a:tr>
                  <a:tr h="1750949"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641" t="-191638" r="-109807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0</a:t>
                          </a:r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/>
                        </a:p>
                      </a:txBody>
                      <a:tcPr>
                        <a:blipFill>
                          <a:blip r:embed="rId5"/>
                          <a:stretch>
                            <a:fillRect l="-53493" t="-191638" r="-190257" b="-21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89084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th-TH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102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96858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2C2BDD-DFB9-473A-A318-9AA8C43FC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12" y="380328"/>
            <a:ext cx="5330358" cy="3560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960DA6-2F75-4421-BD04-779173991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77" y="2917176"/>
            <a:ext cx="6074825" cy="35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2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AC570-DCDA-49B6-BDD2-EA7C2B487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2" y="538889"/>
            <a:ext cx="9144000" cy="7673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A6091-788A-40D6-93EE-4F6E02F60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160" y="1773237"/>
            <a:ext cx="9144000" cy="413117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X</a:t>
            </a:r>
            <a:r>
              <a:rPr lang="en-US" sz="3600" baseline="-25000" dirty="0"/>
              <a:t>n+1</a:t>
            </a:r>
            <a:r>
              <a:rPr lang="en-US" sz="3600" dirty="0"/>
              <a:t> = 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– f(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)/ f</a:t>
            </a:r>
            <a:r>
              <a:rPr lang="en-US" sz="3600" baseline="30000" dirty="0"/>
              <a:t>’</a:t>
            </a:r>
            <a:r>
              <a:rPr lang="en-US" sz="3600" dirty="0"/>
              <a:t> (</a:t>
            </a:r>
            <a:r>
              <a:rPr lang="en-US" sz="3600" dirty="0" err="1"/>
              <a:t>x</a:t>
            </a:r>
            <a:r>
              <a:rPr lang="en-US" sz="3600" baseline="-25000" dirty="0" err="1"/>
              <a:t>n</a:t>
            </a:r>
            <a:r>
              <a:rPr lang="en-US" sz="3600" dirty="0"/>
              <a:t> )</a:t>
            </a:r>
          </a:p>
          <a:p>
            <a:pPr algn="l"/>
            <a:r>
              <a:rPr lang="en-US" sz="3600" dirty="0"/>
              <a:t>Example: Apply newton Raphson Method, to find the real roots of equation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f(x) = 3x – cos(x) - 1</a:t>
            </a:r>
          </a:p>
          <a:p>
            <a:pPr algn="l"/>
            <a:endParaRPr lang="en-US" sz="3600" dirty="0"/>
          </a:p>
          <a:p>
            <a:pPr algn="l"/>
            <a:r>
              <a:rPr lang="en-US" sz="3600" dirty="0"/>
              <a:t>f</a:t>
            </a:r>
            <a:r>
              <a:rPr lang="en-US" sz="3600" baseline="30000" dirty="0"/>
              <a:t>’</a:t>
            </a:r>
            <a:r>
              <a:rPr lang="en-US" sz="3600" dirty="0"/>
              <a:t>(x) = 3 + sin(x) </a:t>
            </a:r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en-US" sz="3600" dirty="0"/>
          </a:p>
          <a:p>
            <a:pPr algn="l"/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6196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/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4F23B8D-9CAF-4CCE-8C54-CC294A056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8865"/>
                <a:ext cx="2921954" cy="15874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/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E49DA5-F6E0-4D97-B3A1-1AAF59E3F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8865"/>
                <a:ext cx="1112250" cy="1679755"/>
              </a:xfrm>
              <a:prstGeom prst="rect">
                <a:avLst/>
              </a:prstGeom>
              <a:blipFill>
                <a:blip r:embed="rId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/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643CBE9-5E11-499F-8081-3D3929123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8865"/>
                <a:ext cx="1095355" cy="16797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/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R1</a:t>
                </a:r>
                <a:endParaRPr lang="th-TH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8AA354-2D2B-4337-AD07-FA5CD57AD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86" y="2153165"/>
                <a:ext cx="5930854" cy="430887"/>
              </a:xfrm>
              <a:prstGeom prst="rect">
                <a:avLst/>
              </a:prstGeom>
              <a:blipFill>
                <a:blip r:embed="rId5"/>
                <a:stretch>
                  <a:fillRect l="-2158" t="-33803" r="-195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E452B56-54F4-4927-9F6E-EE6441E55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40" y="409526"/>
            <a:ext cx="6038850" cy="16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/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1564D65-99F8-47B3-B68E-CD43ABC25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2778597"/>
                <a:ext cx="2921954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/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7EAF24-D437-4DAE-A667-26466A242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574" y="2778597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/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FE2691-8D2F-4E7C-BE38-DC875EE3F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2778597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560564"/>
                <a:ext cx="6113597" cy="430887"/>
              </a:xfrm>
              <a:prstGeom prst="rect">
                <a:avLst/>
              </a:prstGeom>
              <a:blipFill>
                <a:blip r:embed="rId10"/>
                <a:stretch>
                  <a:fillRect l="-2094" t="-33803" r="-229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A56E9F9B-6837-4C49-ADB4-2117FF2B24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7533" y="4848275"/>
            <a:ext cx="4695825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33" y="4991451"/>
                <a:ext cx="3189656" cy="15874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338" y="4965629"/>
                <a:ext cx="1112250" cy="1679755"/>
              </a:xfrm>
              <a:prstGeom prst="rect">
                <a:avLst/>
              </a:prstGeom>
              <a:blipFill>
                <a:blip r:embed="rId13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164" y="4991451"/>
                <a:ext cx="1095355" cy="167975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2788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5C65F-A8CD-44DA-A90E-6A4872BA4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Value*(180/pi) = 57.2957 values in degree 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3AA94-9BE5-4C43-AC37-CAD63AE70E45}"/>
              </a:ext>
            </a:extLst>
          </p:cNvPr>
          <p:cNvSpPr txBox="1"/>
          <p:nvPr/>
        </p:nvSpPr>
        <p:spPr>
          <a:xfrm>
            <a:off x="1053737" y="2734138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f(x) = 3x – cos(x) - 1</a:t>
            </a:r>
          </a:p>
          <a:p>
            <a:pPr algn="l"/>
            <a:r>
              <a:rPr lang="en-US" dirty="0"/>
              <a:t>f(0) = 3*0 – cos(0) - 1 = -</a:t>
            </a:r>
            <a:r>
              <a:rPr lang="en-US" dirty="0" err="1"/>
              <a:t>Ve</a:t>
            </a:r>
            <a:endParaRPr lang="en-US" dirty="0"/>
          </a:p>
          <a:p>
            <a:pPr algn="l"/>
            <a:r>
              <a:rPr lang="en-US" sz="2800" dirty="0"/>
              <a:t>f(1) = 3*1 – cos (57.2957) - 1 = +</a:t>
            </a:r>
            <a:r>
              <a:rPr lang="en-US" sz="2800" dirty="0" err="1"/>
              <a:t>ve</a:t>
            </a:r>
            <a:r>
              <a:rPr lang="en-US" sz="2800" dirty="0"/>
              <a:t>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A1DB0C8-2025-44E6-BB1F-E9806BF40DB8}"/>
              </a:ext>
            </a:extLst>
          </p:cNvPr>
          <p:cNvSpPr/>
          <p:nvPr/>
        </p:nvSpPr>
        <p:spPr>
          <a:xfrm>
            <a:off x="714103" y="3309257"/>
            <a:ext cx="261257" cy="8098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46062-B90D-47A5-9144-566ABA292477}"/>
              </a:ext>
            </a:extLst>
          </p:cNvPr>
          <p:cNvSpPr txBox="1"/>
          <p:nvPr/>
        </p:nvSpPr>
        <p:spPr>
          <a:xfrm>
            <a:off x="1149531" y="4467497"/>
            <a:ext cx="3361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0</a:t>
            </a:r>
            <a:r>
              <a:rPr lang="en-US" dirty="0"/>
              <a:t>  = 0.6</a:t>
            </a:r>
            <a:endParaRPr lang="th-T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F95B30-EBFF-45DB-9536-A65BFB47D3A8}"/>
              </a:ext>
            </a:extLst>
          </p:cNvPr>
          <p:cNvSpPr/>
          <p:nvPr/>
        </p:nvSpPr>
        <p:spPr>
          <a:xfrm>
            <a:off x="838200" y="4362994"/>
            <a:ext cx="3028406" cy="11059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4E5901-A98C-40E3-8947-397585B2CC90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350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BE003B-489A-4FA8-ABCA-70BFFA4AC2AD}"/>
              </a:ext>
            </a:extLst>
          </p:cNvPr>
          <p:cNvSpPr txBox="1"/>
          <p:nvPr/>
        </p:nvSpPr>
        <p:spPr>
          <a:xfrm>
            <a:off x="1454331" y="9837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 f(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)/ f</a:t>
            </a:r>
            <a:r>
              <a:rPr lang="en-US" sz="2800" baseline="30000" dirty="0"/>
              <a:t>’</a:t>
            </a:r>
            <a:r>
              <a:rPr lang="en-US" sz="2800" dirty="0"/>
              <a:t>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142B9-07F9-414A-87E3-9EF746596297}"/>
              </a:ext>
            </a:extLst>
          </p:cNvPr>
          <p:cNvSpPr txBox="1"/>
          <p:nvPr/>
        </p:nvSpPr>
        <p:spPr>
          <a:xfrm>
            <a:off x="931817" y="1917545"/>
            <a:ext cx="83341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n+1</a:t>
            </a:r>
            <a:r>
              <a:rPr lang="en-US" sz="2800" dirty="0"/>
              <a:t> = 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/>
              <a:t> –{3x – cos(x) - 1}/ {3 + sin(x) 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8DCA4D-7912-4F40-B3B1-2728071DA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478" y="2728912"/>
            <a:ext cx="4752975" cy="1400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DA53CA-E8EE-4C69-A3D6-FDF26D91421C}"/>
              </a:ext>
            </a:extLst>
          </p:cNvPr>
          <p:cNvSpPr txBox="1"/>
          <p:nvPr/>
        </p:nvSpPr>
        <p:spPr>
          <a:xfrm>
            <a:off x="7672251" y="3500846"/>
            <a:ext cx="3126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-------------(A)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5480D-7AC7-4096-889E-00B532F76B2D}"/>
              </a:ext>
            </a:extLst>
          </p:cNvPr>
          <p:cNvSpPr txBox="1"/>
          <p:nvPr/>
        </p:nvSpPr>
        <p:spPr>
          <a:xfrm>
            <a:off x="684575" y="4215114"/>
            <a:ext cx="3561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n = 0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AE72C-A909-4DA5-9F5C-39E664DACC5A}"/>
              </a:ext>
            </a:extLst>
          </p:cNvPr>
          <p:cNvSpPr txBox="1"/>
          <p:nvPr/>
        </p:nvSpPr>
        <p:spPr>
          <a:xfrm>
            <a:off x="2899954" y="4718387"/>
            <a:ext cx="745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[x</a:t>
            </a:r>
            <a:r>
              <a:rPr lang="en-US" baseline="-25000" dirty="0"/>
              <a:t>0 </a:t>
            </a:r>
            <a:r>
              <a:rPr lang="en-US" dirty="0"/>
              <a:t> *sinx</a:t>
            </a:r>
            <a:r>
              <a:rPr lang="en-US" baseline="-25000" dirty="0"/>
              <a:t>0</a:t>
            </a:r>
            <a:r>
              <a:rPr lang="en-US" dirty="0"/>
              <a:t> + cosx</a:t>
            </a:r>
            <a:r>
              <a:rPr lang="en-US" baseline="-25000" dirty="0"/>
              <a:t>0</a:t>
            </a:r>
            <a:r>
              <a:rPr lang="en-US" dirty="0"/>
              <a:t> + 1]/(3 + sinx</a:t>
            </a:r>
            <a:r>
              <a:rPr lang="en-US" baseline="-25000" dirty="0"/>
              <a:t>0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046B9B-902F-40CF-80F6-8DC390E75EF0}"/>
              </a:ext>
            </a:extLst>
          </p:cNvPr>
          <p:cNvSpPr txBox="1"/>
          <p:nvPr/>
        </p:nvSpPr>
        <p:spPr>
          <a:xfrm>
            <a:off x="452845" y="5452602"/>
            <a:ext cx="1135597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[0.6</a:t>
            </a:r>
            <a:r>
              <a:rPr lang="en-US" baseline="-25000" dirty="0"/>
              <a:t> </a:t>
            </a:r>
            <a:r>
              <a:rPr lang="en-US" dirty="0"/>
              <a:t> *sin(0.6* 57.2957 ) + cos(0.6* 57.2957) + 1]/(3 + sin(0.6* 57.2957 ))</a:t>
            </a:r>
          </a:p>
          <a:p>
            <a:endParaRPr lang="en-US" dirty="0"/>
          </a:p>
          <a:p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= 0.6071</a:t>
            </a:r>
            <a:endParaRPr lang="th-TH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50D724-63BF-4137-888D-7F23733CF16A}"/>
              </a:ext>
            </a:extLst>
          </p:cNvPr>
          <p:cNvSpPr txBox="1">
            <a:spLocks/>
          </p:cNvSpPr>
          <p:nvPr/>
        </p:nvSpPr>
        <p:spPr>
          <a:xfrm>
            <a:off x="684575" y="289395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655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8667B0-3283-4EF7-8A01-DD3BC6A3B596}"/>
              </a:ext>
            </a:extLst>
          </p:cNvPr>
          <p:cNvSpPr txBox="1"/>
          <p:nvPr/>
        </p:nvSpPr>
        <p:spPr>
          <a:xfrm>
            <a:off x="1071154" y="17009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Put n = 1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0086D-0BA8-4552-B268-1D476A84F9FF}"/>
              </a:ext>
            </a:extLst>
          </p:cNvPr>
          <p:cNvSpPr txBox="1"/>
          <p:nvPr/>
        </p:nvSpPr>
        <p:spPr>
          <a:xfrm>
            <a:off x="984068" y="27374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r>
              <a:rPr lang="en-US" dirty="0"/>
              <a:t> = [x</a:t>
            </a:r>
            <a:r>
              <a:rPr lang="en-US" baseline="-25000" dirty="0"/>
              <a:t>1 </a:t>
            </a:r>
            <a:r>
              <a:rPr lang="en-US" dirty="0"/>
              <a:t> *sinx</a:t>
            </a:r>
            <a:r>
              <a:rPr lang="en-US" baseline="-25000" dirty="0"/>
              <a:t>1</a:t>
            </a:r>
            <a:r>
              <a:rPr lang="en-US" dirty="0"/>
              <a:t> + cosx</a:t>
            </a:r>
            <a:r>
              <a:rPr lang="en-US" baseline="-25000" dirty="0"/>
              <a:t>1</a:t>
            </a:r>
            <a:r>
              <a:rPr lang="en-US" dirty="0"/>
              <a:t> + 1]/(3 + sinx</a:t>
            </a:r>
            <a:r>
              <a:rPr lang="en-US" baseline="-25000" dirty="0"/>
              <a:t>1</a:t>
            </a:r>
            <a:r>
              <a:rPr lang="en-US" dirty="0"/>
              <a:t>)</a:t>
            </a:r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6BF15-225C-4564-818F-DCF6898A01DD}"/>
              </a:ext>
            </a:extLst>
          </p:cNvPr>
          <p:cNvSpPr txBox="1"/>
          <p:nvPr/>
        </p:nvSpPr>
        <p:spPr>
          <a:xfrm>
            <a:off x="409303" y="3909797"/>
            <a:ext cx="117826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 = [0.6071 *sin(0.6071* 57.2957) + cos(0.6071* 57.2957) + 1]/(3 + sin(0.6071* 57.2957))</a:t>
            </a:r>
            <a:endParaRPr lang="th-TH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6F146E-EBE8-4D16-B089-ADE6E68D014D}"/>
              </a:ext>
            </a:extLst>
          </p:cNvPr>
          <p:cNvSpPr txBox="1"/>
          <p:nvPr/>
        </p:nvSpPr>
        <p:spPr>
          <a:xfrm>
            <a:off x="1419497" y="514641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= 0.6071</a:t>
            </a:r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312345-67EC-459D-B0CA-433238C62C6E}"/>
              </a:ext>
            </a:extLst>
          </p:cNvPr>
          <p:cNvSpPr txBox="1">
            <a:spLocks/>
          </p:cNvSpPr>
          <p:nvPr/>
        </p:nvSpPr>
        <p:spPr>
          <a:xfrm>
            <a:off x="653142" y="538889"/>
            <a:ext cx="9144000" cy="7673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C00000"/>
                </a:solidFill>
              </a:rPr>
              <a:t>Newton Raphson Method</a:t>
            </a:r>
            <a:endParaRPr lang="th-T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1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11141" cy="430887"/>
              </a:xfrm>
              <a:prstGeom prst="rect">
                <a:avLst/>
              </a:prstGeom>
              <a:blipFill>
                <a:blip r:embed="rId2"/>
                <a:stretch>
                  <a:fillRect l="-1966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/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24A794-9F4C-44B2-8C6D-870A95F9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08" y="224564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/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AB744A-5079-4DFB-AF45-7D23421BC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090" y="178397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/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8851570-91A6-4207-BD75-B906E08A7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239" y="224564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9E80000-E3A6-40DE-8F72-EF2E6B50E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9852" y="1730507"/>
            <a:ext cx="5240561" cy="17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/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3E1C0D-651B-4437-9D37-13AD5E3EB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74" y="2786209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/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3C3EFC-6989-4062-BC6A-29888515C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8556" y="2740042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/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228AE0-BBDC-4241-ACA3-A8BAEE750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05" y="2786209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6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328399" cy="430887"/>
              </a:xfrm>
              <a:prstGeom prst="rect">
                <a:avLst/>
              </a:prstGeom>
              <a:blipFill>
                <a:blip r:embed="rId2"/>
                <a:stretch>
                  <a:fillRect l="-2023" t="-33803" r="-1830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/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C5838B-5467-480B-BBF0-227B2AF7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49743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/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A7185E-6D88-44D6-96A5-7A3C34F33C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03576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/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8FA426-1DFD-4E9D-A530-CD49BD9B9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49743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00A9CDD-AB1D-4779-A2AC-37D36A120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621" y="2891329"/>
            <a:ext cx="5324475" cy="1933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/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D102FC-BA07-4EF3-87AF-7B76ED122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6" y="292533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/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600D65-5593-49F7-9366-845AD4AA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8" y="287916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/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FFCAA27-0631-465A-A378-50B1DFA4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387" y="292533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21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R4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/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A509B9-D857-4B27-B2CE-D6B853094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69599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/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F8DD5B-1FE5-4D0D-BDAF-795D4F54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23432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/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403FFA-212A-4D7B-B6FE-B55282102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9289" y="269599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ABCC91-EC8E-4B28-945E-3F692F9FC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605" y="2509837"/>
            <a:ext cx="5492246" cy="1838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/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6854424-D8F9-4FFE-9603-20FB3582C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8" y="2966416"/>
                <a:ext cx="3189656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/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D07C05-9E66-4988-8E16-BA0F37BEC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140" y="2920249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/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4D95D7-E0DA-43E8-882C-F2E338BD1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510" y="2963806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8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R2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527171" cy="430887"/>
              </a:xfrm>
              <a:prstGeom prst="rect">
                <a:avLst/>
              </a:prstGeom>
              <a:blipFill>
                <a:blip r:embed="rId2"/>
                <a:stretch>
                  <a:fillRect l="-1961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/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01C762-2C13-485A-A11C-4EA3A1140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55021"/>
                <a:ext cx="3189656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/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ADC75AA-36E2-488C-8305-08036859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0885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/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28B292-5D65-42B2-9DA8-5BC122ACB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5241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21D6811-D854-436E-B010-A914AE94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781" y="2566987"/>
            <a:ext cx="5031070" cy="1724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/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2B94F6D-3ADA-44AF-B4E7-E4B4421F1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55" y="2808715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/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C1A02A-A67C-442A-8F2F-C9B9C056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237" y="2762548"/>
                <a:ext cx="1112250" cy="1679755"/>
              </a:xfrm>
              <a:prstGeom prst="rect">
                <a:avLst/>
              </a:prstGeom>
              <a:blipFill>
                <a:blip r:embed="rId8"/>
                <a:stretch>
                  <a:fillRect r="-21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/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65D2C9-05C4-47A0-8276-532E7019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607" y="2806105"/>
                <a:ext cx="1095355" cy="16797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17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/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𝑆𝑢𝑏𝑡𝑟𝑎𝑐𝑡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𝑓𝑟𝑜𝑚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)→</m:t>
                    </m:r>
                  </m:oMath>
                </a14:m>
                <a:r>
                  <a:rPr lang="en-US" dirty="0"/>
                  <a:t>R3</a:t>
                </a:r>
                <a:endParaRPr lang="th-TH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CED6AD-3681-4B73-9CE1-2E5021953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194970"/>
                <a:ext cx="6129627" cy="430887"/>
              </a:xfrm>
              <a:prstGeom prst="rect">
                <a:avLst/>
              </a:prstGeom>
              <a:blipFill>
                <a:blip r:embed="rId2"/>
                <a:stretch>
                  <a:fillRect l="-2090" t="-33803" b="-4084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/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416E5A-4728-4346-B428-09490BBE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149" y="224541"/>
                <a:ext cx="2990883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/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3122EBB-5FC4-4B1A-85BB-FAF58A9E8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631" y="178374"/>
                <a:ext cx="1112250" cy="1679755"/>
              </a:xfrm>
              <a:prstGeom prst="rect">
                <a:avLst/>
              </a:prstGeom>
              <a:blipFill>
                <a:blip r:embed="rId4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/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607FC7D-99C1-4FBC-B45E-634A9EACC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01" y="221931"/>
                <a:ext cx="1095355" cy="1679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E8224D-0B8F-4724-8D42-E5E0E8FC12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6776" y="2919141"/>
            <a:ext cx="5200650" cy="1914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/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th-TH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</a:t>
                </a:r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7377519-B344-431D-A42E-B5E566583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92" y="2918924"/>
                <a:ext cx="2990883" cy="15874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/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th-TH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241E62B-E5C0-46C0-BF3F-C73A84B52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644" y="2916314"/>
                <a:ext cx="1095355" cy="1679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/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th-TH" b="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</a:t>
                </a:r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44F5CC-0F52-4D10-B23A-2A6B6E54D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759" y="2872757"/>
                <a:ext cx="1112250" cy="1679755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21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1702</Words>
  <Application>Microsoft Office PowerPoint</Application>
  <PresentationFormat>Widescreen</PresentationFormat>
  <Paragraphs>290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Methods to Solve Solution of Simultaneous Algebraic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SOLUTION OF  GAUSS ELIMINATION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 Seidal Method</vt:lpstr>
      <vt:lpstr>PowerPoint Presentation</vt:lpstr>
      <vt:lpstr>PowerPoint Presentation</vt:lpstr>
      <vt:lpstr>Newton Raphson Method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55</cp:revision>
  <dcterms:created xsi:type="dcterms:W3CDTF">2020-07-24T00:18:58Z</dcterms:created>
  <dcterms:modified xsi:type="dcterms:W3CDTF">2021-07-10T06:55:31Z</dcterms:modified>
</cp:coreProperties>
</file>